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76" r:id="rId3"/>
    <p:sldId id="270" r:id="rId4"/>
    <p:sldId id="263" r:id="rId5"/>
    <p:sldId id="264" r:id="rId6"/>
    <p:sldId id="268" r:id="rId7"/>
    <p:sldId id="265" r:id="rId8"/>
    <p:sldId id="267" r:id="rId9"/>
    <p:sldId id="269" r:id="rId10"/>
    <p:sldId id="275" r:id="rId11"/>
    <p:sldId id="272" r:id="rId12"/>
    <p:sldId id="273" r:id="rId13"/>
    <p:sldId id="266" r:id="rId14"/>
    <p:sldId id="271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124CEE"/>
    <a:srgbClr val="0000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28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B9E7A6-7611-48C0-A975-64EE9D7EE0F7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19BA2-17A4-4C7C-8E96-B086330EE81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19BA2-17A4-4C7C-8E96-B086330EE81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6/12/2009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6248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He who covers his sins will not prosper, </a:t>
            </a:r>
          </a:p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But whoever confesses and forsakes them will have mercy. 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Proverbs 28.13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624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For godly sorrow produces repentance leading to salvation, not to be regretted; but the sorrow of the world produces death. </a:t>
            </a:r>
            <a:endParaRPr lang="en-US" sz="3200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2 Corinthians 7.10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4038600"/>
            <a:ext cx="563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Magneto" pitchFamily="82" charset="0"/>
              </a:rPr>
              <a:t>Regret</a:t>
            </a:r>
            <a:r>
              <a:rPr lang="en-US" sz="2400" dirty="0" smtClean="0">
                <a:latin typeface="Magneto" pitchFamily="82" charset="0"/>
              </a:rPr>
              <a:t> ~ I’m sorry I got caught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4440535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Magneto" pitchFamily="82" charset="0"/>
              </a:rPr>
              <a:t>Remorse</a:t>
            </a:r>
            <a:r>
              <a:rPr lang="en-US" sz="2400" dirty="0" smtClean="0">
                <a:latin typeface="Magneto" pitchFamily="82" charset="0"/>
              </a:rPr>
              <a:t>~ I’m sorry for the way I feel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5188803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Magneto" pitchFamily="82" charset="0"/>
              </a:rPr>
              <a:t>Resolve</a:t>
            </a:r>
            <a:r>
              <a:rPr lang="en-US" sz="2400" dirty="0" smtClean="0">
                <a:latin typeface="Magneto" pitchFamily="82" charset="0"/>
              </a:rPr>
              <a:t>~ I’m sorry and I’ll try harder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500" tmFilter="0,0; .5, 0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6" grpId="2"/>
      <p:bldP spid="7" grpId="0"/>
      <p:bldP spid="7" grpId="1"/>
      <p:bldP spid="7" grpId="2"/>
      <p:bldP spid="8" grpId="0"/>
      <p:bldP spid="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6248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If we confess our sins, He is faithful and just to forgive us our sins and to cleanse us from all unrighteousness.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1 John 1.9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David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0287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Joab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0700" y="41122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Magneto" pitchFamily="82" charset="0"/>
              </a:rPr>
              <a:t>Hushai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6700" y="26771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Absalom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15900" y="2667000"/>
            <a:ext cx="247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Magneto" pitchFamily="82" charset="0"/>
              </a:rPr>
              <a:t>Ahithophel</a:t>
            </a:r>
            <a:endParaRPr lang="en-US" sz="2800" dirty="0" smtClean="0">
              <a:latin typeface="Magneto" pitchFamily="82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4495006" y="2132806"/>
            <a:ext cx="1066800" cy="1588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60800" y="2705100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860800" y="2728817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1" idx="3"/>
            <a:endCxn id="8" idx="1"/>
          </p:cNvCxnSpPr>
          <p:nvPr/>
        </p:nvCxnSpPr>
        <p:spPr>
          <a:xfrm>
            <a:off x="2692400" y="2928610"/>
            <a:ext cx="1384300" cy="10180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2438400" y="3200400"/>
            <a:ext cx="2286000" cy="1066800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54000" y="2705100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254000" y="2728817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Threatened by Civil War (15-20)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300"/>
                            </p:stCondLst>
                            <p:childTnLst>
                              <p:par>
                                <p:cTn id="2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800"/>
                            </p:stCondLst>
                            <p:childTnLst>
                              <p:par>
                                <p:cTn id="2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300"/>
                            </p:stCondLst>
                            <p:childTnLst>
                              <p:par>
                                <p:cTn id="3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800"/>
                            </p:stCondLst>
                            <p:childTnLst>
                              <p:par>
                                <p:cTn id="4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5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6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0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1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500" tmFilter="0,0; .5, 0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2"/>
      <p:bldP spid="8" grpId="0"/>
      <p:bldP spid="8" grpId="1"/>
      <p:bldP spid="8" grpId="2"/>
      <p:bldP spid="21" grpId="0"/>
      <p:bldP spid="21" grpId="1"/>
      <p:bldP spid="21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6248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Even my own familiar friend in whom I trusted,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Who ate my bread,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Has lifted up his heel against me.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Psalm 41.9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447800"/>
            <a:ext cx="5731858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sp>
        <p:nvSpPr>
          <p:cNvPr id="7" name="Freeform 6"/>
          <p:cNvSpPr/>
          <p:nvPr/>
        </p:nvSpPr>
        <p:spPr>
          <a:xfrm>
            <a:off x="3365500" y="2146300"/>
            <a:ext cx="2273300" cy="1676400"/>
          </a:xfrm>
          <a:custGeom>
            <a:avLst/>
            <a:gdLst>
              <a:gd name="connsiteX0" fmla="*/ 0 w 2273300"/>
              <a:gd name="connsiteY0" fmla="*/ 0 h 1676400"/>
              <a:gd name="connsiteX1" fmla="*/ 723900 w 2273300"/>
              <a:gd name="connsiteY1" fmla="*/ 0 h 1676400"/>
              <a:gd name="connsiteX2" fmla="*/ 1333500 w 2273300"/>
              <a:gd name="connsiteY2" fmla="*/ 76200 h 1676400"/>
              <a:gd name="connsiteX3" fmla="*/ 1828800 w 2273300"/>
              <a:gd name="connsiteY3" fmla="*/ 215900 h 1676400"/>
              <a:gd name="connsiteX4" fmla="*/ 2184400 w 2273300"/>
              <a:gd name="connsiteY4" fmla="*/ 431800 h 1676400"/>
              <a:gd name="connsiteX5" fmla="*/ 2273300 w 2273300"/>
              <a:gd name="connsiteY5" fmla="*/ 762000 h 1676400"/>
              <a:gd name="connsiteX6" fmla="*/ 2146300 w 2273300"/>
              <a:gd name="connsiteY6" fmla="*/ 1054100 h 1676400"/>
              <a:gd name="connsiteX7" fmla="*/ 1955800 w 2273300"/>
              <a:gd name="connsiteY7" fmla="*/ 1384300 h 1676400"/>
              <a:gd name="connsiteX8" fmla="*/ 1765300 w 2273300"/>
              <a:gd name="connsiteY8" fmla="*/ 1676400 h 1676400"/>
              <a:gd name="connsiteX9" fmla="*/ 1473200 w 2273300"/>
              <a:gd name="connsiteY9" fmla="*/ 1574800 h 1676400"/>
              <a:gd name="connsiteX10" fmla="*/ 1422400 w 2273300"/>
              <a:gd name="connsiteY10" fmla="*/ 965200 h 1676400"/>
              <a:gd name="connsiteX11" fmla="*/ 1371600 w 2273300"/>
              <a:gd name="connsiteY11" fmla="*/ 622300 h 1676400"/>
              <a:gd name="connsiteX12" fmla="*/ 1016000 w 2273300"/>
              <a:gd name="connsiteY12" fmla="*/ 381000 h 1676400"/>
              <a:gd name="connsiteX13" fmla="*/ 838200 w 2273300"/>
              <a:gd name="connsiteY13" fmla="*/ 381000 h 1676400"/>
              <a:gd name="connsiteX14" fmla="*/ 406400 w 2273300"/>
              <a:gd name="connsiteY14" fmla="*/ 342900 h 1676400"/>
              <a:gd name="connsiteX15" fmla="*/ 190500 w 2273300"/>
              <a:gd name="connsiteY15" fmla="*/ 241300 h 1676400"/>
              <a:gd name="connsiteX16" fmla="*/ 0 w 2273300"/>
              <a:gd name="connsiteY16" fmla="*/ 0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273300" h="1676400">
                <a:moveTo>
                  <a:pt x="0" y="0"/>
                </a:moveTo>
                <a:lnTo>
                  <a:pt x="723900" y="0"/>
                </a:lnTo>
                <a:lnTo>
                  <a:pt x="1333500" y="76200"/>
                </a:lnTo>
                <a:lnTo>
                  <a:pt x="1828800" y="215900"/>
                </a:lnTo>
                <a:lnTo>
                  <a:pt x="2184400" y="431800"/>
                </a:lnTo>
                <a:lnTo>
                  <a:pt x="2273300" y="762000"/>
                </a:lnTo>
                <a:lnTo>
                  <a:pt x="2146300" y="1054100"/>
                </a:lnTo>
                <a:lnTo>
                  <a:pt x="1955800" y="1384300"/>
                </a:lnTo>
                <a:lnTo>
                  <a:pt x="1765300" y="1676400"/>
                </a:lnTo>
                <a:lnTo>
                  <a:pt x="1473200" y="1574800"/>
                </a:lnTo>
                <a:lnTo>
                  <a:pt x="1422400" y="965200"/>
                </a:lnTo>
                <a:lnTo>
                  <a:pt x="1371600" y="622300"/>
                </a:lnTo>
                <a:lnTo>
                  <a:pt x="1016000" y="381000"/>
                </a:lnTo>
                <a:lnTo>
                  <a:pt x="838200" y="381000"/>
                </a:lnTo>
                <a:lnTo>
                  <a:pt x="406400" y="342900"/>
                </a:lnTo>
                <a:lnTo>
                  <a:pt x="190500" y="241300"/>
                </a:ln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562600" y="1524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Magneto" pitchFamily="82" charset="0"/>
              </a:rPr>
              <a:t>Mt. </a:t>
            </a:r>
            <a:r>
              <a:rPr lang="en-US" sz="2400" dirty="0" err="1" smtClean="0">
                <a:latin typeface="Magneto" pitchFamily="82" charset="0"/>
              </a:rPr>
              <a:t>Moriah</a:t>
            </a:r>
            <a:endParaRPr lang="en-US" sz="2400" dirty="0" smtClean="0">
              <a:latin typeface="Magneto" pitchFamily="82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5562600" y="1905000"/>
            <a:ext cx="838200" cy="6096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3505200" y="3733800"/>
            <a:ext cx="1587500" cy="1257300"/>
          </a:xfrm>
          <a:custGeom>
            <a:avLst/>
            <a:gdLst>
              <a:gd name="connsiteX0" fmla="*/ 114300 w 1587500"/>
              <a:gd name="connsiteY0" fmla="*/ 1257300 h 1257300"/>
              <a:gd name="connsiteX1" fmla="*/ 635000 w 1587500"/>
              <a:gd name="connsiteY1" fmla="*/ 1104900 h 1257300"/>
              <a:gd name="connsiteX2" fmla="*/ 749300 w 1587500"/>
              <a:gd name="connsiteY2" fmla="*/ 749300 h 1257300"/>
              <a:gd name="connsiteX3" fmla="*/ 901700 w 1587500"/>
              <a:gd name="connsiteY3" fmla="*/ 571500 h 1257300"/>
              <a:gd name="connsiteX4" fmla="*/ 1257300 w 1587500"/>
              <a:gd name="connsiteY4" fmla="*/ 368300 h 1257300"/>
              <a:gd name="connsiteX5" fmla="*/ 1587500 w 1587500"/>
              <a:gd name="connsiteY5" fmla="*/ 279400 h 1257300"/>
              <a:gd name="connsiteX6" fmla="*/ 1587500 w 1587500"/>
              <a:gd name="connsiteY6" fmla="*/ 279400 h 1257300"/>
              <a:gd name="connsiteX7" fmla="*/ 1092200 w 1587500"/>
              <a:gd name="connsiteY7" fmla="*/ 76200 h 1257300"/>
              <a:gd name="connsiteX8" fmla="*/ 774700 w 1587500"/>
              <a:gd name="connsiteY8" fmla="*/ 12700 h 1257300"/>
              <a:gd name="connsiteX9" fmla="*/ 660400 w 1587500"/>
              <a:gd name="connsiteY9" fmla="*/ 0 h 1257300"/>
              <a:gd name="connsiteX10" fmla="*/ 520700 w 1587500"/>
              <a:gd name="connsiteY10" fmla="*/ 381000 h 1257300"/>
              <a:gd name="connsiteX11" fmla="*/ 393700 w 1587500"/>
              <a:gd name="connsiteY11" fmla="*/ 393700 h 1257300"/>
              <a:gd name="connsiteX12" fmla="*/ 139700 w 1587500"/>
              <a:gd name="connsiteY12" fmla="*/ 673100 h 1257300"/>
              <a:gd name="connsiteX13" fmla="*/ 0 w 1587500"/>
              <a:gd name="connsiteY13" fmla="*/ 850900 h 1257300"/>
              <a:gd name="connsiteX14" fmla="*/ 0 w 1587500"/>
              <a:gd name="connsiteY14" fmla="*/ 1066800 h 1257300"/>
              <a:gd name="connsiteX15" fmla="*/ 114300 w 1587500"/>
              <a:gd name="connsiteY15" fmla="*/ 1257300 h 125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587500" h="1257300">
                <a:moveTo>
                  <a:pt x="114300" y="1257300"/>
                </a:moveTo>
                <a:lnTo>
                  <a:pt x="635000" y="1104900"/>
                </a:lnTo>
                <a:lnTo>
                  <a:pt x="749300" y="749300"/>
                </a:lnTo>
                <a:lnTo>
                  <a:pt x="901700" y="571500"/>
                </a:lnTo>
                <a:lnTo>
                  <a:pt x="1257300" y="368300"/>
                </a:lnTo>
                <a:lnTo>
                  <a:pt x="1587500" y="279400"/>
                </a:lnTo>
                <a:lnTo>
                  <a:pt x="1587500" y="279400"/>
                </a:lnTo>
                <a:lnTo>
                  <a:pt x="1092200" y="76200"/>
                </a:lnTo>
                <a:lnTo>
                  <a:pt x="774700" y="12700"/>
                </a:lnTo>
                <a:lnTo>
                  <a:pt x="660400" y="0"/>
                </a:lnTo>
                <a:lnTo>
                  <a:pt x="520700" y="381000"/>
                </a:lnTo>
                <a:lnTo>
                  <a:pt x="393700" y="393700"/>
                </a:lnTo>
                <a:lnTo>
                  <a:pt x="139700" y="673100"/>
                </a:lnTo>
                <a:lnTo>
                  <a:pt x="0" y="850900"/>
                </a:lnTo>
                <a:lnTo>
                  <a:pt x="0" y="1066800"/>
                </a:lnTo>
                <a:lnTo>
                  <a:pt x="114300" y="1257300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90600" y="56388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Magneto" pitchFamily="82" charset="0"/>
              </a:rPr>
              <a:t>City of David</a:t>
            </a:r>
          </a:p>
        </p:txBody>
      </p:sp>
      <p:cxnSp>
        <p:nvCxnSpPr>
          <p:cNvPr id="16" name="Straight Arrow Connector 15"/>
          <p:cNvCxnSpPr>
            <a:stCxn id="14" idx="0"/>
            <a:endCxn id="13" idx="14"/>
          </p:cNvCxnSpPr>
          <p:nvPr/>
        </p:nvCxnSpPr>
        <p:spPr>
          <a:xfrm rot="5400000" flipH="1" flipV="1">
            <a:off x="2609850" y="4743450"/>
            <a:ext cx="838200" cy="9525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5-Point Star 16"/>
          <p:cNvSpPr/>
          <p:nvPr/>
        </p:nvSpPr>
        <p:spPr>
          <a:xfrm>
            <a:off x="3733800" y="2286000"/>
            <a:ext cx="228600" cy="228600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438400" y="9906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Magneto" pitchFamily="82" charset="0"/>
              </a:rPr>
              <a:t>Calvary</a:t>
            </a:r>
          </a:p>
        </p:txBody>
      </p:sp>
      <p:cxnSp>
        <p:nvCxnSpPr>
          <p:cNvPr id="21" name="Straight Arrow Connector 20"/>
          <p:cNvCxnSpPr>
            <a:stCxn id="19" idx="2"/>
          </p:cNvCxnSpPr>
          <p:nvPr/>
        </p:nvCxnSpPr>
        <p:spPr>
          <a:xfrm rot="16200000" flipH="1">
            <a:off x="3145483" y="1697682"/>
            <a:ext cx="833734" cy="3429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114800" y="52578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gneto" pitchFamily="82" charset="0"/>
              </a:rPr>
              <a:t>The Temple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16200000" flipV="1">
            <a:off x="4229100" y="4305300"/>
            <a:ext cx="1600200" cy="15240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/>
      <p:bldP spid="8" grpId="1"/>
      <p:bldP spid="13" grpId="0" animBg="1"/>
      <p:bldP spid="13" grpId="1" animBg="1"/>
      <p:bldP spid="14" grpId="0"/>
      <p:bldP spid="14" grpId="1"/>
      <p:bldP spid="17" grpId="0" animBg="1"/>
      <p:bldP spid="17" grpId="1" animBg="1"/>
      <p:bldP spid="19" grpId="0"/>
      <p:bldP spid="19" grpId="1"/>
      <p:bldP spid="23" grpId="0"/>
      <p:bldP spid="2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838200"/>
            <a:ext cx="5867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1 Samuel ~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Saul</a:t>
            </a:r>
          </a:p>
          <a:p>
            <a:r>
              <a:rPr lang="en-US" sz="3200" dirty="0" smtClean="0">
                <a:latin typeface="+mj-lt"/>
              </a:rPr>
              <a:t>2 Samuel ~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David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7200" y="838200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I. </a:t>
            </a:r>
            <a:r>
              <a:rPr lang="en-US" sz="2800" dirty="0" smtClean="0">
                <a:latin typeface="Magneto" pitchFamily="82" charset="0"/>
              </a:rPr>
              <a:t>David reigns over Judah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Chapters 1-4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7200" y="1712893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en-US" sz="2800" dirty="0" smtClean="0">
                <a:latin typeface="Magneto" pitchFamily="82" charset="0"/>
              </a:rPr>
              <a:t>. David reigns over a united Israel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Chapters 5-10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00" y="3034605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III</a:t>
            </a:r>
            <a:r>
              <a:rPr lang="en-US" sz="2800" dirty="0" smtClean="0">
                <a:latin typeface="Magneto" pitchFamily="82" charset="0"/>
              </a:rPr>
              <a:t>. David’s sin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Chapters 11-14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7200" y="3922693"/>
            <a:ext cx="5867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IV</a:t>
            </a:r>
            <a:r>
              <a:rPr lang="en-US" sz="2800" dirty="0" smtClean="0">
                <a:latin typeface="Magneto" pitchFamily="82" charset="0"/>
              </a:rPr>
              <a:t>. David threatened by civil war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Chapters 15-20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" y="5244405"/>
            <a:ext cx="586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/>
            <a:r>
              <a:rPr lang="en-US" sz="2800" b="1" i="1" dirty="0" smtClean="0">
                <a:latin typeface="Arial" pitchFamily="34" charset="0"/>
                <a:cs typeface="Arial" pitchFamily="34" charset="0"/>
              </a:rPr>
              <a:t>IV</a:t>
            </a:r>
            <a:r>
              <a:rPr lang="en-US" sz="2800" dirty="0" smtClean="0">
                <a:latin typeface="Magneto" pitchFamily="82" charset="0"/>
              </a:rPr>
              <a:t>. Appendices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  <a:latin typeface="Magneto" pitchFamily="82" charset="0"/>
              </a:rPr>
              <a:t>Chapters 21-24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1" dur="indefinite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1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2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3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4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4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6" grpId="1"/>
      <p:bldP spid="16" grpId="2"/>
      <p:bldP spid="18" grpId="0"/>
      <p:bldP spid="18" grpId="1"/>
      <p:bldP spid="18" grpId="2"/>
      <p:bldP spid="20" grpId="0"/>
      <p:bldP spid="20" grpId="1"/>
      <p:bldP spid="20" grpId="2"/>
      <p:bldP spid="21" grpId="0"/>
      <p:bldP spid="21" grpId="1"/>
      <p:bldP spid="21" grpId="2"/>
      <p:bldP spid="27" grpId="0"/>
      <p:bldP spid="2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David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0287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Joab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3400" y="2611997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Magneto" pitchFamily="82" charset="0"/>
              </a:rPr>
              <a:t>Asahel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14800" y="2667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Abner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412498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Ishbosheth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286000" y="2895600"/>
            <a:ext cx="1905000" cy="1588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17500" y="2667000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317500" y="2667000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4496594" y="2133600"/>
            <a:ext cx="1066800" cy="1588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886200" y="2667000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3886200" y="2667000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04800" y="4191000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04800" y="4191000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David Reigns over </a:t>
            </a:r>
            <a:r>
              <a:rPr lang="en-US" sz="2600" dirty="0" err="1" smtClean="0">
                <a:latin typeface="Magneto" pitchFamily="82" charset="0"/>
              </a:rPr>
              <a:t>Isael</a:t>
            </a:r>
            <a:r>
              <a:rPr lang="en-US" sz="2600" dirty="0" smtClean="0">
                <a:latin typeface="Magneto" pitchFamily="82" charset="0"/>
              </a:rPr>
              <a:t> (1-4)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00"/>
                            </p:stCondLst>
                            <p:childTnLst>
                              <p:par>
                                <p:cTn id="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00"/>
                            </p:stCondLst>
                            <p:childTnLst>
                              <p:par>
                                <p:cTn id="2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700"/>
                            </p:stCondLst>
                            <p:childTnLst>
                              <p:par>
                                <p:cTn id="2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200"/>
                            </p:stCondLst>
                            <p:childTnLst>
                              <p:par>
                                <p:cTn id="3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700"/>
                            </p:stCondLst>
                            <p:childTnLst>
                              <p:par>
                                <p:cTn id="4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00"/>
                            </p:stCondLst>
                            <p:childTnLst>
                              <p:par>
                                <p:cTn id="8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5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500"/>
                            </p:stCondLst>
                            <p:childTnLst>
                              <p:par>
                                <p:cTn id="121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4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5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9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0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7" dur="500" tmFilter="0,0; .5, 0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7" grpId="2"/>
      <p:bldP spid="8" grpId="0"/>
      <p:bldP spid="8" grpId="1"/>
      <p:bldP spid="8" grpId="2"/>
      <p:bldP spid="9" grpId="0"/>
      <p:bldP spid="9" grpId="1"/>
      <p:bldP spid="9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6248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aseline="30000" dirty="0" smtClean="0">
                <a:latin typeface="+mj-lt"/>
              </a:rPr>
              <a:t>12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i="1" dirty="0" smtClean="0">
                <a:solidFill>
                  <a:schemeClr val="bg1"/>
                </a:solidFill>
                <a:latin typeface="+mj-lt"/>
              </a:rPr>
              <a:t>Blessed is the man who endures temptation; for when he has been approved, he will receive the crown of life which the Lord has promised to those who love Him.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000" baseline="30000" dirty="0" smtClean="0">
                <a:latin typeface="+mj-lt"/>
              </a:rPr>
              <a:t>13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i="1" dirty="0" smtClean="0">
                <a:solidFill>
                  <a:schemeClr val="bg1"/>
                </a:solidFill>
                <a:latin typeface="+mj-lt"/>
              </a:rPr>
              <a:t>Let no one say when he is tempted, “I am tempted by God”; for God cannot be tempted by evil, nor does He</a:t>
            </a:r>
            <a:endParaRPr lang="en-US" sz="3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James 1.12-16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8800" y="1069519"/>
            <a:ext cx="6324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schemeClr val="bg1"/>
                </a:solidFill>
                <a:latin typeface="+mj-lt"/>
              </a:rPr>
              <a:t>Himself tempt anyone.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000" baseline="30000" dirty="0" smtClean="0">
                <a:latin typeface="+mj-lt"/>
              </a:rPr>
              <a:t>14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i="1" dirty="0" smtClean="0">
                <a:solidFill>
                  <a:schemeClr val="bg1"/>
                </a:solidFill>
                <a:latin typeface="+mj-lt"/>
              </a:rPr>
              <a:t>But each one is tempted when he is drawn away by his own desires and enticed.</a:t>
            </a:r>
            <a:r>
              <a:rPr lang="en-US" sz="30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000" baseline="30000" dirty="0" smtClean="0">
                <a:latin typeface="+mj-lt"/>
              </a:rPr>
              <a:t>15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i="1" dirty="0" smtClean="0">
                <a:solidFill>
                  <a:schemeClr val="bg1"/>
                </a:solidFill>
                <a:latin typeface="+mj-lt"/>
              </a:rPr>
              <a:t>Then, when desire has conceived, it gives birth to sin; and sin, when it is full-grown, brings forth death. 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  <a:p>
            <a:r>
              <a:rPr lang="en-US" sz="3000" baseline="30000" dirty="0" smtClean="0">
                <a:latin typeface="+mj-lt"/>
              </a:rPr>
              <a:t>16</a:t>
            </a:r>
            <a:r>
              <a:rPr lang="en-US" sz="3000" dirty="0" smtClean="0">
                <a:latin typeface="+mj-lt"/>
              </a:rPr>
              <a:t> </a:t>
            </a:r>
            <a:r>
              <a:rPr lang="en-US" sz="3000" i="1" dirty="0" smtClean="0">
                <a:solidFill>
                  <a:schemeClr val="bg1"/>
                </a:solidFill>
                <a:latin typeface="+mj-lt"/>
              </a:rPr>
              <a:t>Do not be deceived, my beloved brethren.</a:t>
            </a:r>
            <a:endParaRPr lang="en-US" sz="3000" dirty="0" smtClean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 tmFilter="0,0; .5, 0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David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14800" y="10287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Joab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0700" y="41122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Magneto" pitchFamily="82" charset="0"/>
              </a:rPr>
              <a:t>Amnon</a:t>
            </a:r>
            <a:endParaRPr lang="en-US" sz="2800" dirty="0" smtClean="0">
              <a:latin typeface="Magneto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6700" y="41249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Absalom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57150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Tamar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28600" y="4167283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28600" y="4191000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2900" y="266448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Bathsheba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rot="5400000">
            <a:off x="915194" y="2133600"/>
            <a:ext cx="1066800" cy="1588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937000" y="266700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Magneto" pitchFamily="82" charset="0"/>
              </a:rPr>
              <a:t>Uriah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rot="5400000">
            <a:off x="4495006" y="2132806"/>
            <a:ext cx="1066800" cy="1588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10000" y="2692400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3810000" y="2716117"/>
            <a:ext cx="22860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915194" y="5180806"/>
            <a:ext cx="1066800" cy="1588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2286000" y="4418011"/>
            <a:ext cx="1752600" cy="1588"/>
          </a:xfrm>
          <a:prstGeom prst="straightConnector1">
            <a:avLst/>
          </a:prstGeom>
          <a:ln w="28575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David’s Sin (11-14)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00"/>
                            </p:stCondLst>
                            <p:childTnLst>
                              <p:par>
                                <p:cTn id="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00"/>
                            </p:stCondLst>
                            <p:childTnLst>
                              <p:par>
                                <p:cTn id="20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300"/>
                            </p:stCondLst>
                            <p:childTnLst>
                              <p:par>
                                <p:cTn id="2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9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1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800"/>
                            </p:stCondLst>
                            <p:childTnLst>
                              <p:par>
                                <p:cTn id="34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300"/>
                            </p:stCondLst>
                            <p:childTnLst>
                              <p:par>
                                <p:cTn id="41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800"/>
                            </p:stCondLst>
                            <p:childTnLst>
                              <p:par>
                                <p:cTn id="48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0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1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2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3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300"/>
                            </p:stCondLst>
                            <p:childTnLst>
                              <p:par>
                                <p:cTn id="5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5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5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1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2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5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6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7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1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2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6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6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7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7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1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2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9" dur="500" tmFilter="0,0; .5, 0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7" grpId="2"/>
      <p:bldP spid="8" grpId="0"/>
      <p:bldP spid="8" grpId="1"/>
      <p:bldP spid="9" grpId="0"/>
      <p:bldP spid="9" grpId="1"/>
      <p:bldP spid="9" grpId="2"/>
      <p:bldP spid="16" grpId="0"/>
      <p:bldP spid="16" grpId="1"/>
      <p:bldP spid="16" grpId="2"/>
      <p:bldP spid="21" grpId="0"/>
      <p:bldP spid="21" grpId="1"/>
      <p:bldP spid="21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6248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But if you do not do so, then take note, you have sinned against the </a:t>
            </a:r>
            <a:r>
              <a:rPr lang="en-US" sz="3200" i="1" cap="small" dirty="0" smtClean="0">
                <a:solidFill>
                  <a:schemeClr val="bg1"/>
                </a:solidFill>
                <a:latin typeface="+mj-lt"/>
              </a:rPr>
              <a:t>Lord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; and be sure your sin will find you out.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Numbers 32.23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305801" y="175729"/>
            <a:ext cx="435119" cy="4320071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SAMUEL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1066800"/>
            <a:ext cx="6248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 smtClean="0">
                <a:latin typeface="+mj-lt"/>
              </a:rPr>
              <a:t>7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Do not be deceived, God is not mocked; for whatever a man sows, that he will also reap.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baseline="30000" dirty="0" smtClean="0">
                <a:latin typeface="+mj-lt"/>
              </a:rPr>
              <a:t>8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  <a:latin typeface="+mj-lt"/>
              </a:rPr>
              <a:t>For he who sows to his flesh will of the flesh reap corruption, but he who sows to the Spirit will of the Spirit reap everlasting life. 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Galatians 6.7-8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1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4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Magneto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1425</TotalTime>
  <Words>462</Words>
  <Application>Microsoft Office PowerPoint</Application>
  <PresentationFormat>On-screen Show (4:3)</PresentationFormat>
  <Paragraphs>88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126</cp:revision>
  <dcterms:created xsi:type="dcterms:W3CDTF">2009-05-22T02:59:57Z</dcterms:created>
  <dcterms:modified xsi:type="dcterms:W3CDTF">2009-06-12T16:14:43Z</dcterms:modified>
</cp:coreProperties>
</file>